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752" r:id="rId2"/>
    <p:sldId id="753" r:id="rId3"/>
    <p:sldId id="754" r:id="rId4"/>
    <p:sldId id="755" r:id="rId5"/>
    <p:sldId id="756" r:id="rId6"/>
    <p:sldId id="757" r:id="rId7"/>
    <p:sldId id="758" r:id="rId8"/>
    <p:sldId id="759" r:id="rId9"/>
    <p:sldId id="760" r:id="rId10"/>
    <p:sldId id="761" r:id="rId11"/>
    <p:sldId id="762" r:id="rId12"/>
    <p:sldId id="763" r:id="rId13"/>
    <p:sldId id="764" r:id="rId14"/>
    <p:sldId id="765" r:id="rId15"/>
    <p:sldId id="766" r:id="rId16"/>
    <p:sldId id="767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08" y="11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DD031-12AF-4DFA-B93B-23EE8197FC81}" type="datetimeFigureOut">
              <a:rPr lang="en-US" smtClean="0"/>
              <a:t>12/08/2017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8D58B-817B-4B13-BADC-444DF1F14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2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946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3757C95-CAB5-4C62-B196-610BE912716A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1106948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C48AF30-821A-44A1-9AFD-90C6A1A664AE}" type="slidenum">
              <a:rPr lang="en-US" altLang="en-US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11069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695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4667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1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1110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58F416D-BCD1-424C-ADB2-FE2C9AA27D8D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111104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7E831ED-EA0A-4876-AEA5-955AD07BCBCA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5515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1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1110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58F416D-BCD1-424C-ADB2-FE2C9AA27D8D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111104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7E831ED-EA0A-4876-AEA5-955AD07BCBCA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0851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7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71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Emphasize that there is a rule that we must inform taxpayers they are responsible for return</a:t>
            </a:r>
          </a:p>
          <a:p>
            <a:pPr marL="273050" lvl="1" eaLnBrk="1" hangingPunct="1"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Read paragraph from 8879</a:t>
            </a:r>
          </a:p>
        </p:txBody>
      </p:sp>
      <p:sp>
        <p:nvSpPr>
          <p:cNvPr id="111718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7CA0085-349E-408E-B306-597B4163F258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0618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2611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buFontTx/>
              <a:buChar char="•"/>
              <a:defRPr/>
            </a:pPr>
            <a:r>
              <a:rPr lang="en-US" dirty="0"/>
              <a:t> Taxpayer &amp; Spouse must both sign Form 8879</a:t>
            </a:r>
          </a:p>
          <a:p>
            <a:pPr>
              <a:buFontTx/>
              <a:buChar char="•"/>
              <a:defRPr/>
            </a:pPr>
            <a:endParaRPr lang="en-US" dirty="0"/>
          </a:p>
          <a:p>
            <a:pPr>
              <a:buFontTx/>
              <a:buChar char="•"/>
              <a:defRPr/>
            </a:pPr>
            <a:r>
              <a:rPr lang="en-US" dirty="0"/>
              <a:t> Inform taxpayers they are responsible for accuracy of return</a:t>
            </a:r>
          </a:p>
          <a:p>
            <a:pPr marL="274320" lvl="1">
              <a:buFontTx/>
              <a:buChar char="•"/>
              <a:defRPr/>
            </a:pPr>
            <a:r>
              <a:rPr lang="en-US" dirty="0"/>
              <a:t> Not just signing to allow e-filing</a:t>
            </a:r>
          </a:p>
          <a:p>
            <a:pPr marL="271463" lvl="1">
              <a:buFontTx/>
              <a:buChar char="•"/>
              <a:defRPr/>
            </a:pPr>
            <a:r>
              <a:rPr lang="en-US" dirty="0"/>
              <a:t> Do not need to keep copy of 8879 or Federal copy of W-2s &amp; 1099s to give to ERO</a:t>
            </a:r>
          </a:p>
          <a:p>
            <a:pPr marL="271463" lvl="1">
              <a:buFontTx/>
              <a:buChar char="•"/>
              <a:defRPr/>
            </a:pPr>
            <a:r>
              <a:rPr lang="en-US" dirty="0"/>
              <a:t> 8879 is given back to taxpayer(s) in envelope</a:t>
            </a:r>
          </a:p>
        </p:txBody>
      </p:sp>
      <p:sp>
        <p:nvSpPr>
          <p:cNvPr id="111923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E2D8D48-BBB2-445D-BF73-1B6BE9FA8CA8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111923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0DD182C-C020-47BF-BCBB-78DB510E1A22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5017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33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12333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E06D75D-9A9C-48C8-A69B-4EA34299702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14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3844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33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12333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E06D75D-9A9C-48C8-A69B-4EA34299702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15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4579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53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12538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75A183C-E3F8-4759-8BCA-DE1842397BE7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16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140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1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1110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58F416D-BCD1-424C-ADB2-FE2C9AA27D8D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111104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7E831ED-EA0A-4876-AEA5-955AD07BCBCA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73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1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1110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58F416D-BCD1-424C-ADB2-FE2C9AA27D8D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111104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7E831ED-EA0A-4876-AEA5-955AD07BCBCA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133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1E8063AF-797F-49FA-AC5C-3FA817A41523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642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225FC19F-E3E1-46DC-A901-8E3D5175165A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218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1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>
                <a:cs typeface="Arial" panose="020B0604020202020204" pitchFamily="34" charset="0"/>
              </a:rPr>
              <a:t>Check the client’s Power of Attorney document to make sure it covers</a:t>
            </a:r>
            <a:r>
              <a:rPr lang="en-US" altLang="en-US" baseline="0" dirty="0">
                <a:cs typeface="Arial" panose="020B0604020202020204" pitchFamily="34" charset="0"/>
              </a:rPr>
              <a:t> Tax Returns.</a:t>
            </a: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baseline="0" dirty="0">
                <a:cs typeface="Arial" panose="020B0604020202020204" pitchFamily="34" charset="0"/>
              </a:rPr>
              <a:t>A “</a:t>
            </a:r>
            <a:r>
              <a:rPr lang="en-US" altLang="en-US" b="1" u="sng" baseline="0" dirty="0">
                <a:cs typeface="Arial" panose="020B0604020202020204" pitchFamily="34" charset="0"/>
              </a:rPr>
              <a:t>General Power of Attorney</a:t>
            </a:r>
            <a:r>
              <a:rPr lang="en-US" altLang="en-US" baseline="0" dirty="0">
                <a:cs typeface="Arial" panose="020B0604020202020204" pitchFamily="34" charset="0"/>
              </a:rPr>
              <a:t>” </a:t>
            </a:r>
            <a:r>
              <a:rPr lang="en-US" dirty="0">
                <a:effectLst/>
              </a:rPr>
              <a:t>permits the agent to conduct every kind of business or financial transaction.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dirty="0">
              <a:effectLst/>
            </a:endParaRP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A “</a:t>
            </a:r>
            <a:r>
              <a:rPr lang="en-US" b="1" u="sng" dirty="0">
                <a:effectLst/>
              </a:rPr>
              <a:t>Limited Power of Attorney</a:t>
            </a:r>
            <a:r>
              <a:rPr lang="en-US" dirty="0">
                <a:effectLst/>
              </a:rPr>
              <a:t>” permits the agent to perform a specific act or acts</a:t>
            </a: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Also check that the dates on the Power of Attorney are</a:t>
            </a:r>
            <a:r>
              <a:rPr lang="en-US" baseline="0" dirty="0">
                <a:effectLst/>
              </a:rPr>
              <a:t> active.</a:t>
            </a:r>
            <a:endParaRPr lang="en-US" dirty="0">
              <a:effectLst/>
            </a:endParaRP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12128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73" tIns="46186" rIns="92373" bIns="46186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F199543-F412-4624-9632-725382D20893}" type="slidenum">
              <a:rPr lang="en-US" altLang="en-US"/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74364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1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12128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73" tIns="46186" rIns="92373" bIns="46186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F199543-F412-4624-9632-725382D20893}" type="slidenum">
              <a:rPr lang="en-US" altLang="en-US"/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336741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1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1110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58F416D-BCD1-424C-ADB2-FE2C9AA27D8D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111104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7E831ED-EA0A-4876-AEA5-955AD07BCBCA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0295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1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1110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58F416D-BCD1-424C-ADB2-FE2C9AA27D8D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111104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7E831ED-EA0A-4876-AEA5-955AD07BCBCA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52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925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7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1" y="6400802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1" y="6400802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231005129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253369794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361466277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110488119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395921469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25095970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148500323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44448294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345696118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2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750">
                <a:latin typeface="+mn-lt"/>
                <a:cs typeface="Arial" charset="0"/>
              </a:defRPr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750" smtClean="0">
                <a:latin typeface="+mn-lt"/>
                <a:cs typeface="Arial" panose="020B0604020202020204" pitchFamily="34" charset="0"/>
              </a:defRPr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169961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ransition/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100">
          <a:solidFill>
            <a:schemeClr val="tx1"/>
          </a:solidFill>
          <a:latin typeface="+mn-lt"/>
          <a:ea typeface="+mn-ea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18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Concluding The Interview</a:t>
            </a:r>
          </a:p>
        </p:txBody>
      </p:sp>
      <p:sp>
        <p:nvSpPr>
          <p:cNvPr id="11059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457200" lvl="1" indent="0"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401733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5000" t="6932" r="10692" b="2737"/>
          <a:stretch/>
        </p:blipFill>
        <p:spPr>
          <a:xfrm>
            <a:off x="609600" y="1567190"/>
            <a:ext cx="7556500" cy="4376580"/>
          </a:xfrm>
          <a:prstGeom prst="rect">
            <a:avLst/>
          </a:prstGeom>
        </p:spPr>
      </p:pic>
      <p:sp>
        <p:nvSpPr>
          <p:cNvPr id="1110018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TS – State ID (Optional)</a:t>
            </a:r>
            <a:endParaRPr lang="en-US" altLang="en-US" sz="2400" dirty="0"/>
          </a:p>
        </p:txBody>
      </p:sp>
      <p:sp>
        <p:nvSpPr>
          <p:cNvPr id="6" name="TextBox 5" descr="NJ Pub Ref" title="NJ Pub Ref"/>
          <p:cNvSpPr txBox="1"/>
          <p:nvPr/>
        </p:nvSpPr>
        <p:spPr>
          <a:xfrm>
            <a:off x="7129774" y="58579"/>
            <a:ext cx="1639359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K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643915" y="3093302"/>
            <a:ext cx="6004785" cy="120032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none" rtlCol="0">
            <a:spAutoFit/>
          </a:bodyPr>
          <a:lstStyle/>
          <a:p>
            <a:pPr>
              <a:buSzPct val="120000"/>
            </a:pPr>
            <a:r>
              <a:rPr lang="en-US" sz="2400" b="1" dirty="0"/>
              <a:t>To help prevent fraud, enter information</a:t>
            </a:r>
          </a:p>
          <a:p>
            <a:pPr>
              <a:buSzPct val="120000"/>
            </a:pPr>
            <a:r>
              <a:rPr lang="en-US" sz="2400" b="1" dirty="0"/>
              <a:t>from drivers license or state issued ID</a:t>
            </a:r>
          </a:p>
          <a:p>
            <a:pPr>
              <a:buSzPct val="120000"/>
            </a:pPr>
            <a:r>
              <a:rPr lang="en-US" sz="2400" b="1" dirty="0"/>
              <a:t>(optional for NJ)</a:t>
            </a:r>
          </a:p>
        </p:txBody>
      </p:sp>
      <p:pic>
        <p:nvPicPr>
          <p:cNvPr id="13" name="Picture 12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36161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018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TS – Finalizing Return in TaxSlayer</a:t>
            </a:r>
            <a:endParaRPr lang="en-US" altLang="en-US" sz="2400" dirty="0"/>
          </a:p>
        </p:txBody>
      </p:sp>
      <p:sp>
        <p:nvSpPr>
          <p:cNvPr id="1110019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876800"/>
          </a:xfrm>
        </p:spPr>
        <p:txBody>
          <a:bodyPr>
            <a:normAutofit/>
          </a:bodyPr>
          <a:lstStyle/>
          <a:p>
            <a:r>
              <a:rPr lang="en-US" altLang="en-US" sz="2900" dirty="0"/>
              <a:t> Print copy of return for taxpayer</a:t>
            </a:r>
          </a:p>
          <a:p>
            <a:pPr lvl="1"/>
            <a:r>
              <a:rPr lang="en-US" altLang="en-US" sz="2700" dirty="0"/>
              <a:t> Print from e-File section of return</a:t>
            </a:r>
          </a:p>
          <a:p>
            <a:pPr lvl="2"/>
            <a:r>
              <a:rPr lang="en-US" altLang="en-US" sz="2300" dirty="0"/>
              <a:t> Click on Print Return Button on Submission page</a:t>
            </a:r>
          </a:p>
          <a:p>
            <a:pPr lvl="1"/>
            <a:r>
              <a:rPr lang="en-US" altLang="en-US" sz="2700" dirty="0"/>
              <a:t>  Print from Welcome page</a:t>
            </a:r>
          </a:p>
          <a:p>
            <a:pPr lvl="2"/>
            <a:r>
              <a:rPr lang="en-US" altLang="en-US" sz="2300" dirty="0"/>
              <a:t> Click on printer icon next to taxpayer’s name in Office Client list</a:t>
            </a:r>
          </a:p>
          <a:p>
            <a:pPr lvl="1"/>
            <a:r>
              <a:rPr lang="en-US" altLang="en-US" sz="2500" dirty="0"/>
              <a:t> Choose a print set from drop-down menu</a:t>
            </a:r>
          </a:p>
          <a:p>
            <a:pPr lvl="1"/>
            <a:r>
              <a:rPr lang="en-US" altLang="en-US" sz="2500" dirty="0"/>
              <a:t> Click Print Return</a:t>
            </a:r>
          </a:p>
          <a:p>
            <a:r>
              <a:rPr lang="en-US" altLang="en-US" sz="2900" dirty="0"/>
              <a:t> ERO will e-file returns &amp; notify counselor of any rejects that need to be fixed</a:t>
            </a:r>
          </a:p>
        </p:txBody>
      </p:sp>
      <p:sp>
        <p:nvSpPr>
          <p:cNvPr id="6" name="TextBox 5" descr="NJ Pub Ref" title="NJ Pub Ref"/>
          <p:cNvSpPr txBox="1"/>
          <p:nvPr/>
        </p:nvSpPr>
        <p:spPr>
          <a:xfrm>
            <a:off x="7129773" y="58579"/>
            <a:ext cx="1639360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K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11" name="Picture 10" descr="NJ TaxSlayer" title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15910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Finalizing Return with Taxpayer</a:t>
            </a:r>
          </a:p>
        </p:txBody>
      </p:sp>
      <p:sp>
        <p:nvSpPr>
          <p:cNvPr id="11161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/>
              <a:t> Review printed return with taxpayer</a:t>
            </a:r>
          </a:p>
          <a:p>
            <a:pPr lvl="1"/>
            <a:r>
              <a:rPr lang="en-US" altLang="en-US" dirty="0"/>
              <a:t> Ask taxpayer to check spelling on names, SSNs, and address on top of 1040. </a:t>
            </a:r>
          </a:p>
          <a:p>
            <a:pPr lvl="1"/>
            <a:r>
              <a:rPr lang="en-US" altLang="en-US" dirty="0"/>
              <a:t> Review line by line Federal &amp; NJ 1040s</a:t>
            </a:r>
          </a:p>
          <a:p>
            <a:pPr lvl="1"/>
            <a:r>
              <a:rPr lang="en-US" altLang="en-US" dirty="0"/>
              <a:t> Highlight any carry-overs or “issues”</a:t>
            </a:r>
          </a:p>
          <a:p>
            <a:r>
              <a:rPr lang="en-US" altLang="en-US" dirty="0"/>
              <a:t> Have taxpayer(s) sign Form 8879 IRS E-File Signature Authorization </a:t>
            </a:r>
          </a:p>
          <a:p>
            <a:pPr lvl="1"/>
            <a:r>
              <a:rPr lang="en-US" altLang="en-US" b="1" u="sng" dirty="0">
                <a:solidFill>
                  <a:srgbClr val="FF0000"/>
                </a:solidFill>
              </a:rPr>
              <a:t> Inform taxpayers they are responsible for return</a:t>
            </a:r>
          </a:p>
          <a:p>
            <a:pPr lvl="1"/>
            <a:r>
              <a:rPr lang="en-US" altLang="en-US" dirty="0"/>
              <a:t> If joint return, BOTH taxpayers MUST sign</a:t>
            </a:r>
          </a:p>
          <a:p>
            <a:pPr lvl="2"/>
            <a:r>
              <a:rPr lang="en-US" altLang="en-US" dirty="0">
                <a:solidFill>
                  <a:srgbClr val="001132"/>
                </a:solidFill>
              </a:rPr>
              <a:t> Signatures acknowledge they know they are responsible for return and also gives permission to e-file</a:t>
            </a:r>
          </a:p>
          <a:p>
            <a:r>
              <a:rPr lang="en-US" altLang="en-US" dirty="0"/>
              <a:t> Assemble packet for taxpayer in envelope</a:t>
            </a:r>
          </a:p>
          <a:p>
            <a:pPr lvl="1"/>
            <a:r>
              <a:rPr lang="en-US" altLang="en-US" dirty="0"/>
              <a:t>  Return all source documents, Intake/Interview sheet, signed 8879 – DO NOT KEEP ANY TAXPAYER DOCUMENTS</a:t>
            </a:r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7129774" y="58579"/>
            <a:ext cx="1639359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K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96495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38627" y="1600200"/>
            <a:ext cx="7834813" cy="4724400"/>
          </a:xfrm>
          <a:prstGeom prst="rect">
            <a:avLst/>
          </a:prstGeom>
        </p:spPr>
      </p:pic>
      <p:sp>
        <p:nvSpPr>
          <p:cNvPr id="111821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TS IRS E-file Signature Authorization  - Form 8879</a:t>
            </a:r>
          </a:p>
        </p:txBody>
      </p:sp>
      <p:sp>
        <p:nvSpPr>
          <p:cNvPr id="12" name="TextBox 11"/>
          <p:cNvSpPr txBox="1"/>
          <p:nvPr/>
        </p:nvSpPr>
        <p:spPr>
          <a:xfrm flipH="1">
            <a:off x="1079138" y="1743979"/>
            <a:ext cx="7391400" cy="76944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200" b="1" dirty="0">
                <a:latin typeface="Arial" charset="0"/>
                <a:cs typeface="Arial" charset="0"/>
              </a:rPr>
              <a:t>Inform taxpayer(s) they are responsible for return</a:t>
            </a:r>
          </a:p>
          <a:p>
            <a:pPr eaLnBrk="1" hangingPunct="1">
              <a:defRPr/>
            </a:pPr>
            <a:r>
              <a:rPr lang="en-US" sz="2200" b="1" dirty="0">
                <a:latin typeface="Arial" charset="0"/>
                <a:cs typeface="Arial" charset="0"/>
              </a:rPr>
              <a:t>and have them sign form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13" name="Picture 12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89851" y="4945340"/>
            <a:ext cx="4989379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Taxpayer signature; spouse also must sign </a:t>
            </a:r>
          </a:p>
          <a:p>
            <a:r>
              <a:rPr lang="en-US" b="1" dirty="0"/>
              <a:t>if MFJ</a:t>
            </a:r>
          </a:p>
        </p:txBody>
      </p:sp>
      <p:sp>
        <p:nvSpPr>
          <p:cNvPr id="15" name="Oval 4"/>
          <p:cNvSpPr>
            <a:spLocks noChangeArrowheads="1"/>
          </p:cNvSpPr>
          <p:nvPr/>
        </p:nvSpPr>
        <p:spPr bwMode="auto">
          <a:xfrm>
            <a:off x="1737360" y="5155474"/>
            <a:ext cx="1524000" cy="315686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Arrow Connector 15"/>
          <p:cNvCxnSpPr>
            <a:stCxn id="5" idx="1"/>
          </p:cNvCxnSpPr>
          <p:nvPr/>
        </p:nvCxnSpPr>
        <p:spPr bwMode="auto">
          <a:xfrm flipH="1">
            <a:off x="3261361" y="5268506"/>
            <a:ext cx="828490" cy="50255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Oval 4"/>
          <p:cNvSpPr>
            <a:spLocks noChangeArrowheads="1"/>
          </p:cNvSpPr>
          <p:nvPr/>
        </p:nvSpPr>
        <p:spPr bwMode="auto">
          <a:xfrm>
            <a:off x="2111688" y="6050071"/>
            <a:ext cx="1484951" cy="274529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Arrow Connector 20"/>
          <p:cNvCxnSpPr>
            <a:endCxn id="20" idx="7"/>
          </p:cNvCxnSpPr>
          <p:nvPr/>
        </p:nvCxnSpPr>
        <p:spPr bwMode="auto">
          <a:xfrm flipH="1">
            <a:off x="3379173" y="5591672"/>
            <a:ext cx="980920" cy="498603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H="1">
            <a:off x="3362270" y="2513420"/>
            <a:ext cx="997823" cy="169899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1201614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2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TS -  E-file Signature Authorization – Form 8879</a:t>
            </a:r>
          </a:p>
        </p:txBody>
      </p:sp>
      <p:sp>
        <p:nvSpPr>
          <p:cNvPr id="11223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83140"/>
            <a:ext cx="8077200" cy="474146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/>
              <a:t> </a:t>
            </a:r>
            <a:r>
              <a:rPr lang="en-US" sz="3200" dirty="0"/>
              <a:t>If one spouse has died before signing return, surviving spouse can sign for the deceased and enter “Filing as surviving spouse” in signature area</a:t>
            </a:r>
          </a:p>
          <a:p>
            <a:r>
              <a:rPr lang="en-US" altLang="en-US" sz="3000" dirty="0"/>
              <a:t>If changes to the tax return are made after Form 8879 is signed, taxpayer/spouse may need to sign a new</a:t>
            </a:r>
            <a:r>
              <a:rPr lang="en-US" sz="3000" dirty="0"/>
              <a:t>  8879, depending on the changes</a:t>
            </a:r>
          </a:p>
          <a:p>
            <a:pPr lvl="1"/>
            <a:r>
              <a:rPr lang="en-US" sz="2600" dirty="0"/>
              <a:t> If total income or AGI changes by more than $50</a:t>
            </a:r>
          </a:p>
          <a:p>
            <a:pPr lvl="1"/>
            <a:r>
              <a:rPr lang="en-US" sz="2600" dirty="0"/>
              <a:t> If total tax, Federal income tax withheld, or amount you owe changes by more than $14</a:t>
            </a:r>
          </a:p>
          <a:p>
            <a:pPr lvl="1"/>
            <a:r>
              <a:rPr lang="en-US" sz="2600" dirty="0"/>
              <a:t> If changes are made to any credit on the return</a:t>
            </a:r>
          </a:p>
          <a:p>
            <a:pPr marL="0" indent="0">
              <a:buNone/>
            </a:pPr>
            <a:endParaRPr lang="en-US" sz="2600" dirty="0"/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6456512" y="58579"/>
            <a:ext cx="2312621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Tabs 13 &amp; 14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86295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2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Refunds/Balance Due</a:t>
            </a:r>
          </a:p>
        </p:txBody>
      </p:sp>
      <p:sp>
        <p:nvSpPr>
          <p:cNvPr id="11223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83140"/>
            <a:ext cx="8077200" cy="4741460"/>
          </a:xfrm>
        </p:spPr>
        <p:txBody>
          <a:bodyPr/>
          <a:lstStyle/>
          <a:p>
            <a:r>
              <a:rPr lang="en-US" altLang="en-US" dirty="0"/>
              <a:t> </a:t>
            </a:r>
            <a:r>
              <a:rPr lang="en-US" altLang="en-US" sz="2800" dirty="0"/>
              <a:t>Discuss expected date/method of refund</a:t>
            </a:r>
          </a:p>
          <a:p>
            <a:r>
              <a:rPr lang="en-US" altLang="en-US" sz="2800" dirty="0"/>
              <a:t> Review payment alternatives if balance due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400" dirty="0"/>
              <a:t>Can e-file now &amp; pay by 4/17 (for 2017 returns) with payment voucher (1040-V)</a:t>
            </a:r>
          </a:p>
          <a:p>
            <a:r>
              <a:rPr lang="en-US" altLang="en-US" dirty="0"/>
              <a:t> </a:t>
            </a:r>
            <a:r>
              <a:rPr lang="en-US" altLang="en-US" sz="2800" dirty="0"/>
              <a:t>Discuss how to avoid balance due in future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400" dirty="0"/>
              <a:t>Increase withholdings from wages (W-4)</a:t>
            </a:r>
          </a:p>
          <a:p>
            <a:pPr lvl="1"/>
            <a:r>
              <a:rPr lang="en-US" altLang="en-US" sz="2400" dirty="0"/>
              <a:t> Request withholding  from pension, SS, broker</a:t>
            </a:r>
          </a:p>
          <a:p>
            <a:pPr lvl="1"/>
            <a:r>
              <a:rPr lang="en-US" altLang="en-US" sz="2400" dirty="0"/>
              <a:t> Make estimated tax payments </a:t>
            </a:r>
          </a:p>
          <a:p>
            <a:pPr lvl="2"/>
            <a:r>
              <a:rPr lang="en-US" altLang="en-US" dirty="0"/>
              <a:t> </a:t>
            </a:r>
            <a:r>
              <a:rPr lang="en-US" altLang="en-US" sz="2000" dirty="0"/>
              <a:t>Assist with Form 1040-ES vouchers</a:t>
            </a:r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6456512" y="58579"/>
            <a:ext cx="2312621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Tabs 13 &amp; 14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203473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Last Word</a:t>
            </a:r>
          </a:p>
        </p:txBody>
      </p:sp>
      <p:sp>
        <p:nvSpPr>
          <p:cNvPr id="1124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Explain what will happen next</a:t>
            </a:r>
          </a:p>
          <a:p>
            <a:pPr lvl="1"/>
            <a:r>
              <a:rPr lang="en-US" altLang="en-US" dirty="0"/>
              <a:t> Site responsibility</a:t>
            </a:r>
          </a:p>
          <a:p>
            <a:pPr lvl="1"/>
            <a:r>
              <a:rPr lang="en-US" altLang="en-US" dirty="0"/>
              <a:t> Taxpayer’s responsibility</a:t>
            </a:r>
          </a:p>
          <a:p>
            <a:r>
              <a:rPr lang="en-US" altLang="en-US" dirty="0"/>
              <a:t> Ask taxpayer if any questions</a:t>
            </a:r>
          </a:p>
          <a:p>
            <a:r>
              <a:rPr lang="en-US" altLang="en-US" dirty="0"/>
              <a:t> Remind taxpayer to bring current year tax envelope with them next year </a:t>
            </a:r>
          </a:p>
          <a:p>
            <a:r>
              <a:rPr lang="en-US" altLang="en-US" dirty="0"/>
              <a:t> Ask taxpayer to refer friends to program</a:t>
            </a:r>
          </a:p>
          <a:p>
            <a:r>
              <a:rPr lang="en-US" altLang="en-US" dirty="0"/>
              <a:t> Thank taxpayer for coming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70623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018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Miscellaneous Tax Forms</a:t>
            </a:r>
            <a:br>
              <a:rPr lang="en-US" altLang="en-US" dirty="0"/>
            </a:br>
            <a:r>
              <a:rPr lang="en-US" altLang="en-US" sz="2200" dirty="0">
                <a:solidFill>
                  <a:srgbClr val="0070C0"/>
                </a:solidFill>
              </a:rPr>
              <a:t>Federal Section \ Miscellaneous Forms</a:t>
            </a:r>
          </a:p>
        </p:txBody>
      </p:sp>
      <p:sp>
        <p:nvSpPr>
          <p:cNvPr id="6" name="TextBox 5" descr="NJ Pub Ref" title="NJ Pub Ref"/>
          <p:cNvSpPr txBox="1"/>
          <p:nvPr/>
        </p:nvSpPr>
        <p:spPr>
          <a:xfrm>
            <a:off x="7105728" y="58579"/>
            <a:ext cx="1663405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O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09599" y="1600200"/>
            <a:ext cx="8159533" cy="4724400"/>
          </a:xfrm>
        </p:spPr>
        <p:txBody>
          <a:bodyPr>
            <a:normAutofit fontScale="77500" lnSpcReduction="20000"/>
          </a:bodyPr>
          <a:lstStyle/>
          <a:p>
            <a:r>
              <a:rPr lang="en-US" sz="3000" dirty="0"/>
              <a:t> Determine need for any miscellaneous tax forms</a:t>
            </a:r>
          </a:p>
          <a:p>
            <a:pPr lvl="1"/>
            <a:r>
              <a:rPr lang="en-US" dirty="0"/>
              <a:t> </a:t>
            </a:r>
            <a:r>
              <a:rPr lang="en-US" sz="2600" dirty="0"/>
              <a:t>Injured Spouse Form (Form 8379)</a:t>
            </a:r>
          </a:p>
          <a:p>
            <a:pPr lvl="1"/>
            <a:r>
              <a:rPr lang="en-US" sz="2600" dirty="0"/>
              <a:t> Claim a Refund Due to a Deceased Taxpayer (Form 1310)</a:t>
            </a:r>
          </a:p>
          <a:p>
            <a:pPr lvl="1"/>
            <a:r>
              <a:rPr lang="en-US" sz="2600" dirty="0"/>
              <a:t> Application for Extension (Form 4868)</a:t>
            </a:r>
          </a:p>
          <a:p>
            <a:pPr lvl="1"/>
            <a:r>
              <a:rPr lang="en-US" sz="2600" dirty="0"/>
              <a:t> Married Filing Separately Allocations (Form 8958)</a:t>
            </a:r>
          </a:p>
          <a:p>
            <a:pPr lvl="1"/>
            <a:r>
              <a:rPr lang="en-US" sz="2600" dirty="0"/>
              <a:t> IRS Identification Pin</a:t>
            </a:r>
          </a:p>
          <a:p>
            <a:pPr lvl="1"/>
            <a:r>
              <a:rPr lang="en-US" sz="2600" dirty="0"/>
              <a:t> Installment Agreement (Form 9465)</a:t>
            </a:r>
          </a:p>
          <a:p>
            <a:pPr lvl="1"/>
            <a:r>
              <a:rPr lang="en-US" sz="2600" dirty="0"/>
              <a:t> Application for ITIN (Form W-7)</a:t>
            </a:r>
          </a:p>
          <a:p>
            <a:pPr lvl="1"/>
            <a:r>
              <a:rPr lang="en-US" sz="2600" dirty="0"/>
              <a:t> Power of Attorney and Declaration of Representative (Form 2848) </a:t>
            </a:r>
          </a:p>
          <a:p>
            <a:r>
              <a:rPr lang="en-US" dirty="0"/>
              <a:t> </a:t>
            </a:r>
            <a:r>
              <a:rPr lang="en-US" sz="3000" dirty="0"/>
              <a:t>Find these forms in Federal section \ Miscellaneous Forms</a:t>
            </a:r>
          </a:p>
          <a:p>
            <a:r>
              <a:rPr lang="en-US" sz="3000" dirty="0"/>
              <a:t> Complete each as appropriate</a:t>
            </a:r>
            <a:br>
              <a:rPr lang="en-US" sz="3000" dirty="0"/>
            </a:br>
            <a:endParaRPr lang="en-US" sz="3000" dirty="0"/>
          </a:p>
        </p:txBody>
      </p:sp>
      <p:pic>
        <p:nvPicPr>
          <p:cNvPr id="8" name="Picture 7" descr="NJ TaxSlayer" title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9534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018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TS – Miscellaneous Forms</a:t>
            </a:r>
            <a:endParaRPr lang="en-US" alt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" y="1600200"/>
            <a:ext cx="7607299" cy="4724400"/>
          </a:xfrm>
          <a:prstGeom prst="rect">
            <a:avLst/>
          </a:prstGeom>
        </p:spPr>
      </p:pic>
      <p:pic>
        <p:nvPicPr>
          <p:cNvPr id="10" name="Picture 9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63442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Identity Theft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Identity Theft is the fraudulent acquisition of a person’s private identifying information, usually for financial gain</a:t>
            </a:r>
          </a:p>
          <a:p>
            <a:r>
              <a:rPr lang="en-US" dirty="0"/>
              <a:t> IRS sends notices to known taxpayer victims (or potential victims) </a:t>
            </a:r>
          </a:p>
          <a:p>
            <a:pPr lvl="1"/>
            <a:r>
              <a:rPr lang="en-US" dirty="0"/>
              <a:t> Letter includes 6-digit Identity Theft Protection PIN for filing return (reissued each year)</a:t>
            </a:r>
          </a:p>
          <a:p>
            <a:pPr lvl="1"/>
            <a:r>
              <a:rPr lang="en-US" dirty="0"/>
              <a:t> Can be issued to taxpayer, spouse, or any dependent</a:t>
            </a:r>
          </a:p>
          <a:p>
            <a:r>
              <a:rPr lang="en-US" dirty="0"/>
              <a:t> Counselor should routinely ask taxpayer about this</a:t>
            </a:r>
          </a:p>
          <a:p>
            <a:r>
              <a:rPr lang="en-US" dirty="0"/>
              <a:t> Enter in Federal section \ Miscellaneous Forms \ IRS Identification Pin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7129774" y="58579"/>
            <a:ext cx="1639359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8" name="Picture 7" descr="NJ TaxSlayer" title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19472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9811" t="6931" r="19183" b="4415"/>
          <a:stretch/>
        </p:blipFill>
        <p:spPr>
          <a:xfrm>
            <a:off x="609600" y="1638300"/>
            <a:ext cx="7645400" cy="43942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TS – IRS Identity Theft Pin</a:t>
            </a:r>
            <a:br>
              <a:rPr lang="en-US" altLang="en-US" dirty="0"/>
            </a:br>
            <a:r>
              <a:rPr lang="en-US" sz="2400" dirty="0">
                <a:solidFill>
                  <a:srgbClr val="0070C0"/>
                </a:solidFill>
              </a:rPr>
              <a:t>Federal section \ Miscellaneous Forms \ IRS Identification Pin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32000" y="3018971"/>
            <a:ext cx="5442516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Enter Identity Theft PIN under appropriate name</a:t>
            </a:r>
          </a:p>
        </p:txBody>
      </p:sp>
      <p:pic>
        <p:nvPicPr>
          <p:cNvPr id="12" name="Picture 11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07069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Power of Attorney (POA) – Form 2848</a:t>
            </a:r>
          </a:p>
        </p:txBody>
      </p:sp>
      <p:sp>
        <p:nvSpPr>
          <p:cNvPr id="11202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55845"/>
            <a:ext cx="8077200" cy="4872251"/>
          </a:xfrm>
        </p:spPr>
        <p:txBody>
          <a:bodyPr>
            <a:normAutofit/>
          </a:bodyPr>
          <a:lstStyle/>
          <a:p>
            <a:r>
              <a:rPr lang="en-US" altLang="en-US" dirty="0"/>
              <a:t> Required if someone other than taxpayer is signing return – gives authority for someone else to represent taxpayer with IRS</a:t>
            </a:r>
          </a:p>
          <a:p>
            <a:r>
              <a:rPr lang="en-US" altLang="en-US" dirty="0"/>
              <a:t> POA must include authority for income tax returns</a:t>
            </a:r>
          </a:p>
          <a:p>
            <a:r>
              <a:rPr lang="en-US" altLang="en-US" dirty="0"/>
              <a:t> Form 2848 can be found in Federal section \ Miscellaneous Forms</a:t>
            </a:r>
          </a:p>
          <a:p>
            <a:r>
              <a:rPr lang="en-US" altLang="en-US" dirty="0"/>
              <a:t> E-file tax return.  After return is accepted, mail POA to IRS along with Form 8453 “</a:t>
            </a:r>
            <a:r>
              <a:rPr lang="en-US" dirty="0"/>
              <a:t>U.S. Individual Income Tax Transmittal for an IRS e-file Return” </a:t>
            </a:r>
            <a:endParaRPr lang="en-US" altLang="en-US" dirty="0"/>
          </a:p>
          <a:p>
            <a:pPr lvl="1"/>
            <a:r>
              <a:rPr lang="en-US" altLang="en-US" dirty="0"/>
              <a:t> On Form 8453, check box to indicate that Form 2848 is being sent</a:t>
            </a:r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7129774" y="58579"/>
            <a:ext cx="1639359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K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8" name="Picture 7" descr="NJ TaxSlayer" title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80322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Carryforward Data</a:t>
            </a:r>
          </a:p>
        </p:txBody>
      </p:sp>
      <p:sp>
        <p:nvSpPr>
          <p:cNvPr id="11202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55845"/>
            <a:ext cx="8077200" cy="4872251"/>
          </a:xfrm>
        </p:spPr>
        <p:txBody>
          <a:bodyPr>
            <a:normAutofit/>
          </a:bodyPr>
          <a:lstStyle/>
          <a:p>
            <a:r>
              <a:rPr lang="en-US" altLang="en-US" dirty="0"/>
              <a:t> Normal carryforward of data from return prepared at site for previous tax year</a:t>
            </a:r>
          </a:p>
          <a:p>
            <a:r>
              <a:rPr lang="en-US" altLang="en-US" b="1" dirty="0"/>
              <a:t> Extended carryforward </a:t>
            </a:r>
            <a:r>
              <a:rPr lang="en-US" altLang="en-US" dirty="0"/>
              <a:t>of data from return prepared at any </a:t>
            </a:r>
            <a:r>
              <a:rPr lang="en-US" altLang="en-US" dirty="0" err="1"/>
              <a:t>TaxAide</a:t>
            </a:r>
            <a:r>
              <a:rPr lang="en-US" altLang="en-US" dirty="0"/>
              <a:t> site the previous tax year</a:t>
            </a:r>
          </a:p>
          <a:p>
            <a:pPr lvl="1"/>
            <a:r>
              <a:rPr lang="en-US" altLang="en-US" dirty="0"/>
              <a:t> For 2018 filing season only (2017 tax year)</a:t>
            </a:r>
          </a:p>
          <a:p>
            <a:r>
              <a:rPr lang="en-US" altLang="en-US" dirty="0"/>
              <a:t> </a:t>
            </a:r>
            <a:r>
              <a:rPr lang="en-US" altLang="en-US" b="1" dirty="0"/>
              <a:t>Global carryforward </a:t>
            </a:r>
            <a:r>
              <a:rPr lang="en-US" altLang="en-US" dirty="0"/>
              <a:t>- Question in E-file section for taxpayer to agree (or not) to cross VITA/TCE carryforward for filing season 2019+ (tax year 2018 onward)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67050" y="6428096"/>
            <a:ext cx="3086100" cy="301625"/>
          </a:xfrm>
        </p:spPr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8" name="Picture 7" descr="NJ TaxSlayer" title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91995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1698" t="6250" r="7547" b="7813"/>
          <a:stretch/>
        </p:blipFill>
        <p:spPr>
          <a:xfrm>
            <a:off x="645007" y="1562100"/>
            <a:ext cx="7924800" cy="4724400"/>
          </a:xfrm>
          <a:prstGeom prst="rect">
            <a:avLst/>
          </a:prstGeom>
        </p:spPr>
      </p:pic>
      <p:sp>
        <p:nvSpPr>
          <p:cNvPr id="1110018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1143000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TS – Consent to Disclose Carryforward Information to VITA/TCE Tax Preparation Sites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603336" y="3124200"/>
            <a:ext cx="8083463" cy="1219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422742" y="2477869"/>
            <a:ext cx="6048742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Grant or deny consent for global carryforward data for next tax year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90800" y="4686300"/>
            <a:ext cx="4038600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Taxpayer PIN and date for consent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67000" y="5534509"/>
            <a:ext cx="3809999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Spouse PIN and date for consent</a:t>
            </a:r>
          </a:p>
        </p:txBody>
      </p:sp>
    </p:spTree>
    <p:extLst>
      <p:ext uri="{BB962C8B-B14F-4D97-AF65-F5344CB8AC3E}">
        <p14:creationId xmlns:p14="http://schemas.microsoft.com/office/powerpoint/2010/main" val="29680396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152" y="1524001"/>
            <a:ext cx="7959247" cy="4876800"/>
          </a:xfrm>
          <a:prstGeom prst="rect">
            <a:avLst/>
          </a:prstGeom>
        </p:spPr>
      </p:pic>
      <p:sp>
        <p:nvSpPr>
          <p:cNvPr id="1110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TS – Questions in E-File Section</a:t>
            </a: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6" name="TextBox 5" descr="NJ Pub Ref" title="NJ Pub Ref"/>
          <p:cNvSpPr txBox="1"/>
          <p:nvPr/>
        </p:nvSpPr>
        <p:spPr>
          <a:xfrm>
            <a:off x="7129774" y="58579"/>
            <a:ext cx="1639359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8118" y="1524000"/>
            <a:ext cx="5958106" cy="206210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>
              <a:buSzPct val="120000"/>
              <a:buFont typeface="Wingdings" pitchFamily="2" charset="2"/>
              <a:buChar char="§"/>
            </a:pPr>
            <a:r>
              <a:rPr lang="en-US" sz="2800" dirty="0"/>
              <a:t> Answer questions in E-File section</a:t>
            </a:r>
          </a:p>
          <a:p>
            <a:pPr lvl="1">
              <a:buSzPct val="120000"/>
              <a:buFont typeface="Wingdings" pitchFamily="2" charset="2"/>
              <a:buChar char="§"/>
            </a:pPr>
            <a:r>
              <a:rPr lang="en-US" sz="2800" dirty="0"/>
              <a:t> </a:t>
            </a:r>
            <a:r>
              <a:rPr lang="en-US" sz="2400" dirty="0"/>
              <a:t>Language spoken in home</a:t>
            </a:r>
          </a:p>
          <a:p>
            <a:pPr lvl="1">
              <a:buSzPct val="120000"/>
              <a:buFont typeface="Wingdings" pitchFamily="2" charset="2"/>
              <a:buChar char="§"/>
            </a:pPr>
            <a:r>
              <a:rPr lang="en-US" sz="2400" dirty="0"/>
              <a:t> Veteran status</a:t>
            </a:r>
          </a:p>
          <a:p>
            <a:pPr lvl="1">
              <a:buSzPct val="120000"/>
              <a:buFont typeface="Wingdings" pitchFamily="2" charset="2"/>
              <a:buChar char="§"/>
            </a:pPr>
            <a:r>
              <a:rPr lang="en-US" sz="2400" dirty="0"/>
              <a:t> Disability status</a:t>
            </a:r>
          </a:p>
          <a:p>
            <a:pPr lvl="1">
              <a:buSzPct val="120000"/>
              <a:buFont typeface="Wingdings" pitchFamily="2" charset="2"/>
              <a:buChar char="§"/>
            </a:pPr>
            <a:r>
              <a:rPr lang="en-US" sz="2400" dirty="0"/>
              <a:t> Taxpayer physically present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790184" y="4419600"/>
            <a:ext cx="6042416" cy="2133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7693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1|0.9|0.9|1"/>
</p:tagLst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14</TotalTime>
  <Words>1221</Words>
  <Application>Microsoft Office PowerPoint</Application>
  <PresentationFormat>On-screen Show (4:3)</PresentationFormat>
  <Paragraphs>193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ＭＳ Ｐゴシック</vt:lpstr>
      <vt:lpstr>Arial</vt:lpstr>
      <vt:lpstr>Calibri</vt:lpstr>
      <vt:lpstr>Verdana</vt:lpstr>
      <vt:lpstr>Wingdings</vt:lpstr>
      <vt:lpstr>NJ Template 06</vt:lpstr>
      <vt:lpstr>Concluding The Interview</vt:lpstr>
      <vt:lpstr>Miscellaneous Tax Forms Federal Section \ Miscellaneous Forms</vt:lpstr>
      <vt:lpstr>TS – Miscellaneous Forms</vt:lpstr>
      <vt:lpstr>Identity Theft</vt:lpstr>
      <vt:lpstr>TS – IRS Identity Theft Pin Federal section \ Miscellaneous Forms \ IRS Identification Pin</vt:lpstr>
      <vt:lpstr>Power of Attorney (POA) – Form 2848</vt:lpstr>
      <vt:lpstr>Carryforward Data</vt:lpstr>
      <vt:lpstr>TS – Consent to Disclose Carryforward Information to VITA/TCE Tax Preparation Sites</vt:lpstr>
      <vt:lpstr>TS – Questions in E-File Section</vt:lpstr>
      <vt:lpstr>TS – State ID (Optional)</vt:lpstr>
      <vt:lpstr>TS – Finalizing Return in TaxSlayer</vt:lpstr>
      <vt:lpstr>Finalizing Return with Taxpayer</vt:lpstr>
      <vt:lpstr>TS IRS E-file Signature Authorization  - Form 8879</vt:lpstr>
      <vt:lpstr>TS -  E-file Signature Authorization – Form 8879</vt:lpstr>
      <vt:lpstr>Refunds/Balance Due</vt:lpstr>
      <vt:lpstr>The Last Word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NJTL-00</dc:title>
  <dc:creator>Al TP4F</dc:creator>
  <cp:lastModifiedBy>Al TP4F</cp:lastModifiedBy>
  <cp:revision>5</cp:revision>
  <dcterms:created xsi:type="dcterms:W3CDTF">2017-12-08T09:50:38Z</dcterms:created>
  <dcterms:modified xsi:type="dcterms:W3CDTF">2017-12-08T11:45:05Z</dcterms:modified>
</cp:coreProperties>
</file>